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1"/>
  </p:notesMasterIdLst>
  <p:sldIdLst>
    <p:sldId id="256" r:id="rId2"/>
    <p:sldId id="258" r:id="rId3"/>
    <p:sldId id="257" r:id="rId4"/>
    <p:sldId id="261" r:id="rId5"/>
    <p:sldId id="259" r:id="rId6"/>
    <p:sldId id="262" r:id="rId7"/>
    <p:sldId id="263" r:id="rId8"/>
    <p:sldId id="264" r:id="rId9"/>
    <p:sldId id="265" r:id="rId10"/>
    <p:sldId id="260" r:id="rId11"/>
    <p:sldId id="272" r:id="rId12"/>
    <p:sldId id="273" r:id="rId13"/>
    <p:sldId id="266" r:id="rId14"/>
    <p:sldId id="267" r:id="rId15"/>
    <p:sldId id="268" r:id="rId16"/>
    <p:sldId id="269" r:id="rId17"/>
    <p:sldId id="270" r:id="rId18"/>
    <p:sldId id="271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060740"/>
    <a:srgbClr val="00009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8049" autoAdjust="0"/>
  </p:normalViewPr>
  <p:slideViewPr>
    <p:cSldViewPr snapToGrid="0">
      <p:cViewPr varScale="1">
        <p:scale>
          <a:sx n="89" d="100"/>
          <a:sy n="89" d="100"/>
        </p:scale>
        <p:origin x="90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D545E-A357-4AD8-842A-C5CF4761EBC2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3F7F50-5022-4FC2-8EB9-94D004545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517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F50-5022-4FC2-8EB9-94D0045458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035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F50-5022-4FC2-8EB9-94D0045458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860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F50-5022-4FC2-8EB9-94D0045458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571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F50-5022-4FC2-8EB9-94D0045458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09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F50-5022-4FC2-8EB9-94D0045458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968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F50-5022-4FC2-8EB9-94D0045458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26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F50-5022-4FC2-8EB9-94D0045458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957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F50-5022-4FC2-8EB9-94D0045458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376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F50-5022-4FC2-8EB9-94D0045458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202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F50-5022-4FC2-8EB9-94D0045458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850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F50-5022-4FC2-8EB9-94D0045458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78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7D8F-DAA7-4DA0-91EC-B049CAC3A2D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1B38-0007-4D2E-9FDC-AD60DA8C5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64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7D8F-DAA7-4DA0-91EC-B049CAC3A2D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1B38-0007-4D2E-9FDC-AD60DA8C5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16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7D8F-DAA7-4DA0-91EC-B049CAC3A2D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1B38-0007-4D2E-9FDC-AD60DA8C5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46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7D8F-DAA7-4DA0-91EC-B049CAC3A2D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1B38-0007-4D2E-9FDC-AD60DA8C5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603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7D8F-DAA7-4DA0-91EC-B049CAC3A2D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1B38-0007-4D2E-9FDC-AD60DA8C5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18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7D8F-DAA7-4DA0-91EC-B049CAC3A2D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1B38-0007-4D2E-9FDC-AD60DA8C5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440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7D8F-DAA7-4DA0-91EC-B049CAC3A2D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1B38-0007-4D2E-9FDC-AD60DA8C5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154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7D8F-DAA7-4DA0-91EC-B049CAC3A2D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1B38-0007-4D2E-9FDC-AD60DA8C5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19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7D8F-DAA7-4DA0-91EC-B049CAC3A2D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1B38-0007-4D2E-9FDC-AD60DA8C5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74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7D8F-DAA7-4DA0-91EC-B049CAC3A2D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1B38-0007-4D2E-9FDC-AD60DA8C5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91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7D8F-DAA7-4DA0-91EC-B049CAC3A2D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1B38-0007-4D2E-9FDC-AD60DA8C5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59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47D8F-DAA7-4DA0-91EC-B049CAC3A2D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41B38-0007-4D2E-9FDC-AD60DA8C5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5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427556"/>
            <a:ext cx="12192000" cy="2430444"/>
          </a:xfrm>
          <a:prstGeom prst="rect">
            <a:avLst/>
          </a:prstGeom>
          <a:solidFill>
            <a:schemeClr val="accent4">
              <a:lumMod val="60000"/>
              <a:lumOff val="4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1483348"/>
            <a:ext cx="5033664" cy="356564"/>
          </a:xfrm>
          <a:prstGeom prst="rect">
            <a:avLst/>
          </a:prstGeom>
          <a:solidFill>
            <a:schemeClr val="accent4">
              <a:lumMod val="60000"/>
              <a:lumOff val="4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6368" y="1492679"/>
            <a:ext cx="305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 프로젝트 </a:t>
            </a:r>
            <a: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도담도담</a:t>
            </a:r>
            <a: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47560" y="6112386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2023-03-31</a:t>
            </a:r>
          </a:p>
          <a:p>
            <a:pPr algn="r"/>
            <a:r>
              <a:rPr lang="ko-KR" altLang="en-US" sz="1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권민지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04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218" y="317018"/>
            <a:ext cx="2152345" cy="356564"/>
            <a:chOff x="-29171" y="1483348"/>
            <a:chExt cx="5137805" cy="356564"/>
          </a:xfrm>
        </p:grpSpPr>
        <p:sp>
          <p:nvSpPr>
            <p:cNvPr id="10" name="직사각형 9"/>
            <p:cNvSpPr/>
            <p:nvPr/>
          </p:nvSpPr>
          <p:spPr>
            <a:xfrm>
              <a:off x="0" y="1483348"/>
              <a:ext cx="5033664" cy="35656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29171" y="1498588"/>
              <a:ext cx="513780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 설명 </a:t>
              </a:r>
              <a:r>
                <a:rPr lang="en-US" altLang="ko-KR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main page</a:t>
              </a:r>
              <a:endPara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398581" y="1123007"/>
            <a:ext cx="5446366" cy="5340153"/>
            <a:chOff x="670150" y="1375957"/>
            <a:chExt cx="4796234" cy="48013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879513" y="1475456"/>
              <a:ext cx="566355" cy="359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rgbClr val="06074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4CB2BF-637E-564D-B4B1-DC1265147F71}"/>
                </a:ext>
              </a:extLst>
            </p:cNvPr>
            <p:cNvSpPr txBox="1"/>
            <p:nvPr/>
          </p:nvSpPr>
          <p:spPr>
            <a:xfrm>
              <a:off x="6121427" y="1377094"/>
              <a:ext cx="575545" cy="35973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A4CB2BF-637E-564D-B4B1-DC1265147F71}"/>
              </a:ext>
            </a:extLst>
          </p:cNvPr>
          <p:cNvSpPr txBox="1"/>
          <p:nvPr/>
        </p:nvSpPr>
        <p:spPr>
          <a:xfrm>
            <a:off x="396848" y="1116653"/>
            <a:ext cx="643125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1550060"/>
            <a:ext cx="5303520" cy="33189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096364" y="1516763"/>
            <a:ext cx="543303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"#contact"</a:t>
            </a: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"dropdown"</a:t>
            </a: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연계 사이트</a:t>
            </a: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 bi-chevron-down dropdown-indicator"</a:t>
            </a: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navbar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-text"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"margin-left: 15px;"</a:t>
            </a: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navlogin_btn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-outline-"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1" dirty="0" smtClean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data-</a:t>
            </a:r>
            <a:r>
              <a:rPr lang="en-US" altLang="ko-KR" sz="1200" b="1" dirty="0" err="1" smtClean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bs</a:t>
            </a:r>
            <a:r>
              <a:rPr lang="en-US" altLang="ko-KR" sz="1200" b="1" dirty="0" smtClean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-toggle="modal" data-</a:t>
            </a:r>
            <a:r>
              <a:rPr lang="en-US" altLang="ko-KR" sz="1200" b="1" dirty="0" err="1" smtClean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bs</a:t>
            </a:r>
            <a:r>
              <a:rPr lang="en-US" altLang="ko-KR" sz="1200" b="1" dirty="0" smtClean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-target="#</a:t>
            </a:r>
            <a:r>
              <a:rPr lang="en-US" altLang="ko-KR" sz="1200" b="1" dirty="0" err="1" smtClean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login_modal</a:t>
            </a:r>
            <a:r>
              <a:rPr lang="en-US" altLang="ko-KR" sz="1200" b="1" dirty="0" smtClean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“&gt;</a:t>
            </a:r>
            <a:r>
              <a:rPr lang="ko-KR" alt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로그인</a:t>
            </a: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navlogin_btn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-outline-"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1" dirty="0" smtClean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data-</a:t>
            </a:r>
            <a:r>
              <a:rPr lang="en-US" altLang="ko-KR" sz="1200" b="1" dirty="0" err="1" smtClean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bs</a:t>
            </a:r>
            <a:r>
              <a:rPr lang="en-US" altLang="ko-KR" sz="1200" b="1" dirty="0" smtClean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-toggle="modal" data-</a:t>
            </a:r>
            <a:r>
              <a:rPr lang="en-US" altLang="ko-KR" sz="1200" b="1" dirty="0" err="1" smtClean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bs</a:t>
            </a:r>
            <a:r>
              <a:rPr lang="en-US" altLang="ko-KR" sz="1200" b="1" dirty="0" smtClean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-target="#</a:t>
            </a:r>
            <a:r>
              <a:rPr lang="en-US" altLang="ko-KR" sz="1200" b="1" dirty="0" err="1" smtClean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signup_Modal</a:t>
            </a:r>
            <a:r>
              <a:rPr lang="en-US" altLang="ko-KR" sz="1200" b="1" dirty="0" smtClean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ko-KR" sz="12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회원가입</a:t>
            </a: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bi-list</a:t>
            </a:r>
            <a:endParaRPr lang="en-US" altLang="ko-KR" sz="1200" b="0" dirty="0" smtClean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"mobile-</a:t>
            </a:r>
            <a:r>
              <a:rPr lang="en-US" altLang="ko-KR" sz="12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-toggle mobile-</a:t>
            </a:r>
            <a:r>
              <a:rPr lang="en-US" altLang="ko-KR" sz="12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-show bi "</a:t>
            </a: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"mobile-</a:t>
            </a:r>
            <a:r>
              <a:rPr lang="en-US" altLang="ko-KR" sz="12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-toggle mobile-</a:t>
            </a:r>
            <a:r>
              <a:rPr lang="en-US" altLang="ko-KR" sz="12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2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-hide d-none bi bi-x"</a:t>
            </a: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6364" y="3031958"/>
            <a:ext cx="4844715" cy="22410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866534" y="1550061"/>
            <a:ext cx="930691" cy="2468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063954" y="5185386"/>
            <a:ext cx="3820639" cy="681314"/>
            <a:chOff x="922424" y="5539318"/>
            <a:chExt cx="10443516" cy="847898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965361" y="5539318"/>
              <a:ext cx="10400579" cy="84789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22424" y="5628337"/>
              <a:ext cx="10222585" cy="689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Navbar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로그인과 회원가입 창을 클릭할 시 </a:t>
              </a:r>
              <a:r>
                <a:rPr lang="ko-KR" altLang="en-US" sz="1000" b="1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모달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창이 보이게 </a:t>
              </a:r>
              <a:endPara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button 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태그에 부트스트랩 </a:t>
              </a:r>
              <a:r>
                <a:rPr lang="en-US" altLang="ko-KR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modal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기능을 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삽입</a:t>
              </a:r>
              <a:endParaRPr lang="ko-KR" altLang="en-US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912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" y="317018"/>
            <a:ext cx="2108718" cy="356564"/>
          </a:xfrm>
          <a:prstGeom prst="rect">
            <a:avLst/>
          </a:prstGeom>
          <a:solidFill>
            <a:schemeClr val="accent4">
              <a:lumMod val="60000"/>
              <a:lumOff val="4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398581" y="1123007"/>
            <a:ext cx="5446366" cy="5340153"/>
            <a:chOff x="670150" y="1375957"/>
            <a:chExt cx="4796234" cy="48013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879513" y="1475456"/>
              <a:ext cx="566355" cy="359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rgbClr val="06074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4CB2BF-637E-564D-B4B1-DC1265147F71}"/>
                </a:ext>
              </a:extLst>
            </p:cNvPr>
            <p:cNvSpPr txBox="1"/>
            <p:nvPr/>
          </p:nvSpPr>
          <p:spPr>
            <a:xfrm>
              <a:off x="6121427" y="1377094"/>
              <a:ext cx="575545" cy="35973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A4CB2BF-637E-564D-B4B1-DC1265147F71}"/>
              </a:ext>
            </a:extLst>
          </p:cNvPr>
          <p:cNvSpPr txBox="1"/>
          <p:nvPr/>
        </p:nvSpPr>
        <p:spPr>
          <a:xfrm>
            <a:off x="396848" y="1116653"/>
            <a:ext cx="643125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96364" y="1516763"/>
            <a:ext cx="543303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"modal-header"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"background-color: #ffc003;"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"modal-title fs-5"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login_modalLabel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Log-in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-close"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data-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-dismiss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"modal"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aria-label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"Close"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"modal-body"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"form-floating mb-3"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"email"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floatingInput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"name@example.com"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floatingInput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Email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 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"form-floating"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"password"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floatingPassword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"Password"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floatingPassword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Password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"form-check form-check-inline"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"margin-top: 15px;"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"form-check-input"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"checkbox"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"inlineCheckbox1"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"option1"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"form-check-label"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"inlineCheckbox1"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로그인 상태 유지하기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"modal-footer"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-secondary"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data-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-dismiss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"modal"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닫기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-primary"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로그인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063954" y="5185386"/>
            <a:ext cx="3820639" cy="681314"/>
            <a:chOff x="922424" y="5539318"/>
            <a:chExt cx="10443516" cy="847898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965361" y="5539318"/>
              <a:ext cx="10400579" cy="84789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22424" y="5628337"/>
              <a:ext cx="10222585" cy="689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Navbar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로그인과 회원가입 창을 클릭할 시 </a:t>
              </a:r>
              <a:r>
                <a:rPr lang="ko-KR" altLang="en-US" sz="1000" b="1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모달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창이 보이게 </a:t>
              </a:r>
              <a:endPara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button 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태그에 부트스트랩 </a:t>
              </a:r>
              <a:r>
                <a:rPr lang="en-US" altLang="ko-KR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modal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기능을 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삽입</a:t>
              </a:r>
              <a:endPara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7279" t="419" r="8798" b="7861"/>
          <a:stretch/>
        </p:blipFill>
        <p:spPr>
          <a:xfrm>
            <a:off x="1294416" y="1675788"/>
            <a:ext cx="3654695" cy="2712339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-12218" y="317018"/>
            <a:ext cx="2152345" cy="356564"/>
            <a:chOff x="-29171" y="1483348"/>
            <a:chExt cx="5137805" cy="356564"/>
          </a:xfrm>
        </p:grpSpPr>
        <p:sp>
          <p:nvSpPr>
            <p:cNvPr id="31" name="직사각형 30"/>
            <p:cNvSpPr/>
            <p:nvPr/>
          </p:nvSpPr>
          <p:spPr>
            <a:xfrm>
              <a:off x="0" y="1483348"/>
              <a:ext cx="5033664" cy="35656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-29171" y="1498588"/>
              <a:ext cx="513780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 설명 </a:t>
              </a:r>
              <a:r>
                <a:rPr lang="en-US" altLang="ko-KR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en-US" altLang="ko-KR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Modal</a:t>
              </a:r>
              <a:endPara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166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218" y="317018"/>
            <a:ext cx="2152345" cy="356564"/>
            <a:chOff x="-29171" y="1483348"/>
            <a:chExt cx="5137805" cy="356564"/>
          </a:xfrm>
        </p:grpSpPr>
        <p:sp>
          <p:nvSpPr>
            <p:cNvPr id="10" name="직사각형 9"/>
            <p:cNvSpPr/>
            <p:nvPr/>
          </p:nvSpPr>
          <p:spPr>
            <a:xfrm>
              <a:off x="0" y="1483348"/>
              <a:ext cx="5033664" cy="35656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29171" y="1498588"/>
              <a:ext cx="513780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 설명 </a:t>
              </a:r>
              <a:r>
                <a:rPr lang="en-US" altLang="ko-KR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en-US" altLang="ko-KR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Modal</a:t>
              </a:r>
              <a:endPara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398581" y="1123007"/>
            <a:ext cx="5446366" cy="5340153"/>
            <a:chOff x="670150" y="1375957"/>
            <a:chExt cx="4796234" cy="48013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879513" y="1475456"/>
              <a:ext cx="566355" cy="359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rgbClr val="06074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4CB2BF-637E-564D-B4B1-DC1265147F71}"/>
                </a:ext>
              </a:extLst>
            </p:cNvPr>
            <p:cNvSpPr txBox="1"/>
            <p:nvPr/>
          </p:nvSpPr>
          <p:spPr>
            <a:xfrm>
              <a:off x="6121427" y="1377094"/>
              <a:ext cx="575545" cy="35973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A4CB2BF-637E-564D-B4B1-DC1265147F71}"/>
              </a:ext>
            </a:extLst>
          </p:cNvPr>
          <p:cNvSpPr txBox="1"/>
          <p:nvPr/>
        </p:nvSpPr>
        <p:spPr>
          <a:xfrm>
            <a:off x="396848" y="1116653"/>
            <a:ext cx="643125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96364" y="1516763"/>
            <a:ext cx="5433031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phonenumber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핸드폰 번호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"display: flex; width: 20vw; height: 4vh; </a:t>
            </a:r>
            <a:r>
              <a:rPr lang="en-US" altLang="ko-KR" sz="12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justify-content:center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; align-items: baseline;"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 margin-right: 10px;"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id="phonenumber_1"maxlength="3"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required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ㅡ</a:t>
            </a:r>
            <a:r>
              <a:rPr lang="ko-KR" alt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 margin-left: 10px; margin-right: 10px;"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endParaRPr lang="en-US" altLang="ko-KR" sz="12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id="phonenumber_2" </a:t>
            </a:r>
            <a:r>
              <a:rPr lang="en-US" altLang="ko-KR" sz="1200" b="1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maxlength</a:t>
            </a:r>
            <a:r>
              <a:rPr lang="en-US" altLang="ko-KR" sz="12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="4"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required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ㅡ</a:t>
            </a:r>
            <a:r>
              <a:rPr lang="ko-KR" alt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 margin-left: 10px;"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"form-control</a:t>
            </a:r>
            <a:r>
              <a:rPr lang="en-US" altLang="ko-KR" sz="12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" id="phonenumber_3" </a:t>
            </a:r>
            <a:r>
              <a:rPr lang="en-US" altLang="ko-KR" sz="1200" b="1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maxlength</a:t>
            </a:r>
            <a:r>
              <a:rPr lang="en-US" altLang="ko-KR" sz="12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="4"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required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"invalid-feedback"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ko-KR" alt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핸드폰 번호를 입력해주세요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js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onload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() 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phoneNum_1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'#phonenumber_1'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phoneNum_2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'#phonenumber_2'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phoneNum_3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'#phonenumber_3'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phoneNum_1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onkeydown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() 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&lt;=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phoneNum_1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phoneNum_2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focus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phoneNum_2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onkeydown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() 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&lt;=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phoneNum_2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phoneNum_3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focus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}}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063954" y="5185386"/>
            <a:ext cx="3820639" cy="681314"/>
            <a:chOff x="922424" y="5539318"/>
            <a:chExt cx="10443516" cy="847898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965361" y="5539318"/>
              <a:ext cx="10400579" cy="84789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22424" y="5628337"/>
              <a:ext cx="10222585" cy="665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핸드폰 번호를 입력 시엔 자릿수를 </a:t>
              </a:r>
              <a:r>
                <a:rPr lang="en-US" altLang="ko-KR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3-4-4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설정하여</a:t>
              </a:r>
              <a:r>
                <a:rPr lang="en-US" altLang="ko-KR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해당 값만큼</a:t>
              </a:r>
              <a:endPara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숫자가 입력되면 자동으로 다음 칸으로 이동하는 기능을 작성</a:t>
              </a:r>
              <a:endPara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t="4108" r="4869"/>
          <a:stretch/>
        </p:blipFill>
        <p:spPr>
          <a:xfrm>
            <a:off x="1714541" y="1350361"/>
            <a:ext cx="2943519" cy="35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2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218" y="317018"/>
            <a:ext cx="2152345" cy="356564"/>
            <a:chOff x="-29171" y="1483348"/>
            <a:chExt cx="5137805" cy="356564"/>
          </a:xfrm>
        </p:grpSpPr>
        <p:sp>
          <p:nvSpPr>
            <p:cNvPr id="10" name="직사각형 9"/>
            <p:cNvSpPr/>
            <p:nvPr/>
          </p:nvSpPr>
          <p:spPr>
            <a:xfrm>
              <a:off x="0" y="1483348"/>
              <a:ext cx="5033664" cy="35656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29171" y="1498588"/>
              <a:ext cx="513780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 설명 </a:t>
              </a:r>
              <a:r>
                <a:rPr lang="en-US" altLang="ko-KR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en-US" altLang="ko-KR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main </a:t>
              </a:r>
              <a:r>
                <a:rPr lang="en-US" altLang="ko-KR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page</a:t>
              </a:r>
              <a:endPara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398581" y="1123007"/>
            <a:ext cx="5446366" cy="5340153"/>
            <a:chOff x="670150" y="1375957"/>
            <a:chExt cx="4796234" cy="48013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879513" y="1475456"/>
              <a:ext cx="566355" cy="359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rgbClr val="06074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4CB2BF-637E-564D-B4B1-DC1265147F71}"/>
                </a:ext>
              </a:extLst>
            </p:cNvPr>
            <p:cNvSpPr txBox="1"/>
            <p:nvPr/>
          </p:nvSpPr>
          <p:spPr>
            <a:xfrm>
              <a:off x="6121427" y="1377094"/>
              <a:ext cx="575545" cy="35973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A4CB2BF-637E-564D-B4B1-DC1265147F71}"/>
              </a:ext>
            </a:extLst>
          </p:cNvPr>
          <p:cNvSpPr txBox="1"/>
          <p:nvPr/>
        </p:nvSpPr>
        <p:spPr>
          <a:xfrm>
            <a:off x="396848" y="1116653"/>
            <a:ext cx="643125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04" y="1627428"/>
            <a:ext cx="5303520" cy="3318938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47614" y="2842954"/>
            <a:ext cx="1929578" cy="13210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063954" y="5174473"/>
            <a:ext cx="3820639" cy="1097263"/>
            <a:chOff x="922424" y="5539318"/>
            <a:chExt cx="10443516" cy="847898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965361" y="5539318"/>
              <a:ext cx="10400579" cy="84789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2424" y="5655114"/>
              <a:ext cx="10222585" cy="378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297" y="1627468"/>
            <a:ext cx="947181" cy="2990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89585" y="1547455"/>
            <a:ext cx="5005813" cy="4408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section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"hero"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"hero d-flex align-items-center section-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bg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"container"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"row justify-content-between gy-5"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FFFF00"/>
                </a:solidFill>
                <a:latin typeface="Consolas" panose="020B0609020204030204" pitchFamily="49" charset="0"/>
              </a:rPr>
              <a:t>col-lg-5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 order-2 order-lg-1 </a:t>
            </a:r>
            <a:r>
              <a:rPr lang="en-US" altLang="ko-KR" sz="1100" b="1" dirty="0">
                <a:solidFill>
                  <a:srgbClr val="FFFF00"/>
                </a:solidFill>
                <a:latin typeface="Consolas" panose="020B0609020204030204" pitchFamily="49" charset="0"/>
              </a:rPr>
              <a:t>d-flex flex-column justify-content-center align-items-center align-items-</a:t>
            </a:r>
            <a:r>
              <a:rPr lang="en-US" altLang="ko-KR" sz="11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lg</a:t>
            </a:r>
            <a:r>
              <a:rPr lang="en-US" altLang="ko-KR" sz="1100" b="1" dirty="0">
                <a:solidFill>
                  <a:srgbClr val="FFFF00"/>
                </a:solidFill>
                <a:latin typeface="Consolas" panose="020B0609020204030204" pitchFamily="49" charset="0"/>
              </a:rPr>
              <a:t>-start text-center text-</a:t>
            </a:r>
            <a:r>
              <a:rPr lang="en-US" altLang="ko-KR" sz="11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lg</a:t>
            </a:r>
            <a:r>
              <a:rPr lang="en-US" altLang="ko-KR" sz="1100" b="1" dirty="0">
                <a:solidFill>
                  <a:srgbClr val="FFFF00"/>
                </a:solidFill>
                <a:latin typeface="Consolas" panose="020B0609020204030204" pitchFamily="49" charset="0"/>
              </a:rPr>
              <a:t>-start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data-</a:t>
            </a:r>
            <a:r>
              <a:rPr lang="en-US" altLang="ko-KR" sz="11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aos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fade-up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사지 마세요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입양 하세요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data-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aos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"fade-up"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data-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aos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-delay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"100"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모두가 가진 </a:t>
            </a:r>
            <a:r>
              <a:rPr lang="ko-KR" altLang="en-US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따듯한 마음들로 </a:t>
            </a:r>
            <a:r>
              <a:rPr lang="ko-KR" alt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많은 동물들이 행복하길 바라는 우리입니다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"d-flex"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data-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aos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"fade-up"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data-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aos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-delay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"200"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"#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volunteer_submit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-book-a-table"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자원 봉사 신청하기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"col-lg-5 order-1 order-lg-2 text-center text-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lg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-start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altLang="ko-KR" sz="11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/pexels-photo-1108099.jpg"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-fluid"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data-</a:t>
            </a:r>
            <a:r>
              <a:rPr lang="en-US" altLang="ko-KR" sz="11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aos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"zoom-out"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data-</a:t>
            </a:r>
            <a:r>
              <a:rPr lang="en-US" altLang="ko-KR" sz="11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aos</a:t>
            </a:r>
            <a:r>
              <a:rPr lang="en-US" altLang="ko-KR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-delay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"300"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63954" y="5235400"/>
            <a:ext cx="3739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부트스트랩 클래스 접두사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col-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max-width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960px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그리드가 변경되게 설정하여주고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displa</a:t>
            </a:r>
            <a:r>
              <a:rPr lang="ko-KR" altLang="en-US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flex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주어 가로로 배열</a:t>
            </a:r>
            <a:endParaRPr lang="en-US" altLang="ko-KR" sz="10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div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fade-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 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효과를 주어 </a:t>
            </a:r>
            <a:endParaRPr lang="en-US" altLang="ko-KR" sz="10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 시 아래에서 위로 부드럽게 올라오는 효과를 줌</a:t>
            </a:r>
            <a:endParaRPr lang="ko-KR" altLang="en-US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72666" y="2631362"/>
            <a:ext cx="5122732" cy="23150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32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19836" y="317018"/>
            <a:ext cx="2367580" cy="356564"/>
            <a:chOff x="-286063" y="1483348"/>
            <a:chExt cx="5651587" cy="356564"/>
          </a:xfrm>
        </p:grpSpPr>
        <p:sp>
          <p:nvSpPr>
            <p:cNvPr id="10" name="직사각형 9"/>
            <p:cNvSpPr/>
            <p:nvPr/>
          </p:nvSpPr>
          <p:spPr>
            <a:xfrm>
              <a:off x="0" y="1483348"/>
              <a:ext cx="5033664" cy="35656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286063" y="1498588"/>
              <a:ext cx="565158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 설명 </a:t>
              </a:r>
              <a:r>
                <a:rPr lang="en-US" altLang="ko-KR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section</a:t>
              </a:r>
              <a:endPara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398581" y="1123007"/>
            <a:ext cx="5446366" cy="5340153"/>
            <a:chOff x="670150" y="1375957"/>
            <a:chExt cx="4796234" cy="48013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879513" y="1475456"/>
              <a:ext cx="566355" cy="359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rgbClr val="06074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4CB2BF-637E-564D-B4B1-DC1265147F71}"/>
                </a:ext>
              </a:extLst>
            </p:cNvPr>
            <p:cNvSpPr txBox="1"/>
            <p:nvPr/>
          </p:nvSpPr>
          <p:spPr>
            <a:xfrm>
              <a:off x="6121427" y="1377094"/>
              <a:ext cx="575545" cy="35973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A4CB2BF-637E-564D-B4B1-DC1265147F71}"/>
              </a:ext>
            </a:extLst>
          </p:cNvPr>
          <p:cNvSpPr txBox="1"/>
          <p:nvPr/>
        </p:nvSpPr>
        <p:spPr>
          <a:xfrm>
            <a:off x="396848" y="1116653"/>
            <a:ext cx="643125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89585" y="1882231"/>
            <a:ext cx="5005813" cy="893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FFFF00"/>
                </a:solidFill>
                <a:latin typeface="Consolas" panose="020B0609020204030204" pitchFamily="49" charset="0"/>
              </a:rPr>
              <a:t>data-</a:t>
            </a:r>
            <a:r>
              <a:rPr lang="en-US" altLang="ko-KR" sz="12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purecounter</a:t>
            </a:r>
            <a:r>
              <a:rPr lang="en-US" altLang="ko-KR" sz="1200" b="1" dirty="0">
                <a:solidFill>
                  <a:srgbClr val="FFFF00"/>
                </a:solidFill>
                <a:latin typeface="Consolas" panose="020B0609020204030204" pitchFamily="49" charset="0"/>
              </a:rPr>
              <a:t>-start="0" </a:t>
            </a:r>
            <a:endParaRPr lang="en-US" altLang="ko-KR" sz="1200" b="1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data-</a:t>
            </a:r>
            <a:r>
              <a:rPr lang="en-US" altLang="ko-KR" sz="1200" b="1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purecounter</a:t>
            </a:r>
            <a:r>
              <a:rPr lang="en-US" altLang="ko-KR" sz="12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-end</a:t>
            </a:r>
            <a:r>
              <a:rPr lang="en-US" altLang="ko-KR" sz="1200" b="1" dirty="0">
                <a:solidFill>
                  <a:srgbClr val="FFFF00"/>
                </a:solidFill>
                <a:latin typeface="Consolas" panose="020B0609020204030204" pitchFamily="49" charset="0"/>
              </a:rPr>
              <a:t>="120000" data-</a:t>
            </a:r>
            <a:r>
              <a:rPr lang="en-US" altLang="ko-KR" sz="12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purecounter</a:t>
            </a:r>
            <a:r>
              <a:rPr lang="en-US" altLang="ko-KR" sz="1200" b="1" dirty="0">
                <a:solidFill>
                  <a:srgbClr val="FFFF00"/>
                </a:solidFill>
                <a:latin typeface="Consolas" panose="020B0609020204030204" pitchFamily="49" charset="0"/>
              </a:rPr>
              <a:t>-duration="</a:t>
            </a:r>
            <a:r>
              <a:rPr lang="en-US" altLang="ko-KR" sz="12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1“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purecounter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073339" y="4871039"/>
            <a:ext cx="3820639" cy="1103617"/>
            <a:chOff x="1063954" y="4622478"/>
            <a:chExt cx="3820639" cy="1103617"/>
          </a:xfrm>
        </p:grpSpPr>
        <p:grpSp>
          <p:nvGrpSpPr>
            <p:cNvPr id="24" name="그룹 23"/>
            <p:cNvGrpSpPr/>
            <p:nvPr/>
          </p:nvGrpSpPr>
          <p:grpSpPr>
            <a:xfrm>
              <a:off x="1063954" y="4622478"/>
              <a:ext cx="3820639" cy="1097263"/>
              <a:chOff x="922424" y="5539318"/>
              <a:chExt cx="10443516" cy="847898"/>
            </a:xfrm>
          </p:grpSpPr>
          <p:sp>
            <p:nvSpPr>
              <p:cNvPr id="25" name="모서리가 둥근 직사각형 24"/>
              <p:cNvSpPr/>
              <p:nvPr/>
            </p:nvSpPr>
            <p:spPr>
              <a:xfrm>
                <a:off x="965361" y="5539318"/>
                <a:ext cx="10400579" cy="84789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5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22424" y="5655114"/>
                <a:ext cx="10222585" cy="378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112220" y="4641183"/>
              <a:ext cx="3739814" cy="1084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Span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담긴 숫자들에 </a:t>
              </a:r>
              <a:r>
                <a:rPr lang="en-US" altLang="ko-KR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counter 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효과를 주어 로딩 시 </a:t>
              </a:r>
              <a:r>
                <a:rPr lang="en-US" altLang="ko-KR" sz="1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초 동안 </a:t>
              </a:r>
              <a:r>
                <a:rPr lang="en-US" altLang="ko-KR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부터 시작하여 입력한 값에 도달하는 것과 같은 효과를 줌</a:t>
              </a:r>
              <a:endPara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Background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이미지를 입력 후 </a:t>
              </a:r>
              <a:r>
                <a:rPr lang="en-US" altLang="ko-KR" sz="1000" b="1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rgba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설정하여 </a:t>
              </a:r>
              <a:r>
                <a:rPr lang="ko-KR" altLang="en-US" sz="1000" b="1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그라데이션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효과로 배경을 흐리게 만들고 </a:t>
              </a:r>
              <a:r>
                <a:rPr lang="en-US" altLang="ko-KR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size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</a:t>
              </a:r>
              <a:r>
                <a:rPr lang="en-US" altLang="ko-KR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cover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설정하여 꽉 차게 </a:t>
              </a:r>
              <a:r>
                <a:rPr lang="ko-KR" altLang="en-US" sz="1000" b="1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만듬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ko-KR" altLang="en-US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3" y="2269864"/>
            <a:ext cx="4909612" cy="2112671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36323" y="2941767"/>
            <a:ext cx="1119821" cy="8684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82688" y="2868152"/>
            <a:ext cx="52805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&lt;style&gt;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background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linear-gradient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rgba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), </a:t>
            </a:r>
            <a:endParaRPr lang="en-US" altLang="ko-KR" sz="12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2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rgba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)),</a:t>
            </a:r>
            <a:r>
              <a:rPr lang="en-US" altLang="ko-KR" sz="12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"../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/dog_10.jpg"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background-size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cover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&lt;/style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0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218" y="317018"/>
            <a:ext cx="2152345" cy="356564"/>
            <a:chOff x="-29171" y="1483348"/>
            <a:chExt cx="5137805" cy="356564"/>
          </a:xfrm>
        </p:grpSpPr>
        <p:sp>
          <p:nvSpPr>
            <p:cNvPr id="10" name="직사각형 9"/>
            <p:cNvSpPr/>
            <p:nvPr/>
          </p:nvSpPr>
          <p:spPr>
            <a:xfrm>
              <a:off x="0" y="1483348"/>
              <a:ext cx="5033664" cy="35656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29171" y="1498588"/>
              <a:ext cx="513780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 설명 </a:t>
              </a:r>
              <a:r>
                <a:rPr lang="en-US" altLang="ko-KR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en-US" altLang="ko-KR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section</a:t>
              </a:r>
              <a:endPara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398581" y="1123007"/>
            <a:ext cx="5446366" cy="5340153"/>
            <a:chOff x="670150" y="1375957"/>
            <a:chExt cx="4796234" cy="48013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879513" y="1475456"/>
              <a:ext cx="566355" cy="359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rgbClr val="06074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4CB2BF-637E-564D-B4B1-DC1265147F71}"/>
                </a:ext>
              </a:extLst>
            </p:cNvPr>
            <p:cNvSpPr txBox="1"/>
            <p:nvPr/>
          </p:nvSpPr>
          <p:spPr>
            <a:xfrm>
              <a:off x="6121427" y="1377094"/>
              <a:ext cx="575545" cy="35973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A4CB2BF-637E-564D-B4B1-DC1265147F71}"/>
              </a:ext>
            </a:extLst>
          </p:cNvPr>
          <p:cNvSpPr txBox="1"/>
          <p:nvPr/>
        </p:nvSpPr>
        <p:spPr>
          <a:xfrm>
            <a:off x="396848" y="1116653"/>
            <a:ext cx="643125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63954" y="5174474"/>
            <a:ext cx="3820639" cy="728686"/>
            <a:chOff x="922424" y="5539318"/>
            <a:chExt cx="10443516" cy="847898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965361" y="5539318"/>
              <a:ext cx="10400579" cy="84789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2424" y="5655114"/>
              <a:ext cx="10222585" cy="378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89585" y="1547455"/>
            <a:ext cx="5005813" cy="4916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-tabs d-flex justify-content-center"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data-</a:t>
            </a:r>
            <a:r>
              <a:rPr lang="en-US" altLang="ko-KR" sz="11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aos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"fade-up"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data-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aos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-delay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"200"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-item"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b="1" dirty="0">
                <a:solidFill>
                  <a:srgbClr val="FFFF00"/>
                </a:solidFill>
                <a:latin typeface="Consolas" panose="020B0609020204030204" pitchFamily="49" charset="0"/>
              </a:rPr>
              <a:t>a class="</a:t>
            </a:r>
            <a:r>
              <a:rPr lang="en-US" altLang="ko-KR" sz="11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100" b="1" dirty="0">
                <a:solidFill>
                  <a:srgbClr val="FFFF00"/>
                </a:solidFill>
                <a:latin typeface="Consolas" panose="020B0609020204030204" pitchFamily="49" charset="0"/>
              </a:rPr>
              <a:t>-link active show" data-</a:t>
            </a:r>
            <a:r>
              <a:rPr lang="en-US" altLang="ko-KR" sz="11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bs</a:t>
            </a:r>
            <a:r>
              <a:rPr lang="en-US" altLang="ko-KR" sz="1100" b="1" dirty="0">
                <a:solidFill>
                  <a:srgbClr val="FFFF00"/>
                </a:solidFill>
                <a:latin typeface="Consolas" panose="020B0609020204030204" pitchFamily="49" charset="0"/>
              </a:rPr>
              <a:t>-toggle="tab" data-</a:t>
            </a:r>
            <a:r>
              <a:rPr lang="en-US" altLang="ko-KR" sz="11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bs</a:t>
            </a:r>
            <a:r>
              <a:rPr lang="en-US" altLang="ko-KR" sz="1100" b="1" dirty="0">
                <a:solidFill>
                  <a:srgbClr val="FFFF00"/>
                </a:solidFill>
                <a:latin typeface="Consolas" panose="020B0609020204030204" pitchFamily="49" charset="0"/>
              </a:rPr>
              <a:t>-target</a:t>
            </a:r>
            <a:r>
              <a:rPr lang="en-US" altLang="ko-KR" sz="11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="#</a:t>
            </a:r>
            <a:r>
              <a:rPr lang="en-US" altLang="ko-KR" sz="1100" b="1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mini_dog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endParaRPr lang="en-US" altLang="ko-KR" sz="11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소형견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    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-item"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-link"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data-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bs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-toggle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"tab"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data-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bs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-target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"#</a:t>
            </a:r>
            <a:r>
              <a:rPr lang="en-US" altLang="ko-KR" sz="11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medium_dog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중형견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&lt;!-- End tab 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 item 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-item"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  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-link"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data-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bs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-toggle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"tab"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data-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bs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-target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"#</a:t>
            </a:r>
            <a:r>
              <a:rPr lang="en-US" altLang="ko-KR" sz="11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big_dog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대형견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-item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-link"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data-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bs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-toggle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"tab"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data-</a:t>
            </a:r>
            <a:r>
              <a:rPr lang="en-US" altLang="ko-KR" sz="11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bs</a:t>
            </a:r>
            <a:r>
              <a:rPr lang="en-US" altLang="ko-KR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-target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"#</a:t>
            </a:r>
            <a:r>
              <a:rPr lang="en-US" altLang="ko-KR" sz="11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baby_dog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아기강아지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28973" y="5250731"/>
            <a:ext cx="280977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 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태그에 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toggle</a:t>
            </a:r>
            <a:r>
              <a:rPr lang="ko-KR" altLang="en-US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“tab”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사용해 클릭 시 설정해 둔 타겟의 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이동이 가능하게 함</a:t>
            </a:r>
            <a:endParaRPr lang="ko-KR" altLang="en-US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14" y="1487925"/>
            <a:ext cx="3100920" cy="344506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858685" y="1970829"/>
            <a:ext cx="1929578" cy="6605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75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398581" y="1123007"/>
            <a:ext cx="5446366" cy="5340153"/>
            <a:chOff x="670150" y="1375957"/>
            <a:chExt cx="4796234" cy="48013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879513" y="1475456"/>
              <a:ext cx="566355" cy="359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rgbClr val="06074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4CB2BF-637E-564D-B4B1-DC1265147F71}"/>
                </a:ext>
              </a:extLst>
            </p:cNvPr>
            <p:cNvSpPr txBox="1"/>
            <p:nvPr/>
          </p:nvSpPr>
          <p:spPr>
            <a:xfrm>
              <a:off x="6121427" y="1377094"/>
              <a:ext cx="575545" cy="35973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A4CB2BF-637E-564D-B4B1-DC1265147F71}"/>
              </a:ext>
            </a:extLst>
          </p:cNvPr>
          <p:cNvSpPr txBox="1"/>
          <p:nvPr/>
        </p:nvSpPr>
        <p:spPr>
          <a:xfrm>
            <a:off x="396848" y="1116653"/>
            <a:ext cx="643125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63954" y="5174474"/>
            <a:ext cx="3820639" cy="728686"/>
            <a:chOff x="922424" y="5539318"/>
            <a:chExt cx="10443516" cy="847898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965361" y="5539318"/>
              <a:ext cx="10400579" cy="84789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2424" y="5655114"/>
              <a:ext cx="10222585" cy="378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89585" y="1547455"/>
            <a:ext cx="5005813" cy="31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28973" y="5164670"/>
            <a:ext cx="28097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 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r>
              <a:rPr lang="ko-KR" altLang="en-US" sz="1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입력창을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만든 후 최소 입력 문자 개수를 지정해주었고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타당성 검사를 통해 로그인 </a:t>
            </a:r>
            <a:r>
              <a:rPr lang="ko-KR" altLang="en-US" sz="1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하기위한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조건에 불충족하다면 위와 같은 </a:t>
            </a:r>
            <a:r>
              <a:rPr lang="ko-KR" altLang="en-US" sz="1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알림창을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띄움</a:t>
            </a:r>
            <a:endParaRPr lang="ko-KR" altLang="en-US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16" y="1755555"/>
            <a:ext cx="5308896" cy="26654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314586" y="1547455"/>
            <a:ext cx="4755810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"row gy-4"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"col-lg-4 col-md-6"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volunteer_name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volunteer_name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ko-KR" alt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ko-KR" alt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data-rule</a:t>
            </a:r>
            <a:r>
              <a:rPr lang="en-US" altLang="ko-KR" sz="1200" b="1" dirty="0">
                <a:solidFill>
                  <a:srgbClr val="FFFF00"/>
                </a:solidFill>
                <a:latin typeface="Consolas" panose="020B0609020204030204" pitchFamily="49" charset="0"/>
              </a:rPr>
              <a:t>="minlen:4"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data-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msg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"Please enter at least 4 chars"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"validate"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"col-lg-4 col-md-6"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"email"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volunteer_email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volunteer_email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이메일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＂</a:t>
            </a:r>
            <a:r>
              <a:rPr lang="ko-KR" alt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data-rule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"email"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data-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msg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"Please enter a valid email"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dirty="0">
                <a:solidFill>
                  <a:srgbClr val="FFFF00"/>
                </a:solidFill>
                <a:latin typeface="Consolas" panose="020B0609020204030204" pitchFamily="49" charset="0"/>
              </a:rPr>
              <a:t>div class="validate"&gt;&lt;/div</a:t>
            </a:r>
            <a:r>
              <a:rPr lang="en-US" altLang="ko-KR" sz="12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"col-lg-4 col-md-6"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volunteer_phone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volunteer_phone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핸드폰 번호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data-rule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"minlen:4"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data-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msg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"Please enter at least 4 chars"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"validate"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-12218" y="317018"/>
            <a:ext cx="2152345" cy="356564"/>
            <a:chOff x="-29171" y="1483348"/>
            <a:chExt cx="5137805" cy="356564"/>
          </a:xfrm>
        </p:grpSpPr>
        <p:sp>
          <p:nvSpPr>
            <p:cNvPr id="28" name="직사각형 27"/>
            <p:cNvSpPr/>
            <p:nvPr/>
          </p:nvSpPr>
          <p:spPr>
            <a:xfrm>
              <a:off x="0" y="1483348"/>
              <a:ext cx="5033664" cy="35656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-29171" y="1498588"/>
              <a:ext cx="513780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 설명 </a:t>
              </a:r>
              <a:r>
                <a:rPr lang="en-US" altLang="ko-KR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en-US" altLang="ko-KR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section</a:t>
              </a:r>
              <a:endPara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94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398581" y="1123007"/>
            <a:ext cx="5446366" cy="5340153"/>
            <a:chOff x="670150" y="1375957"/>
            <a:chExt cx="4796234" cy="48013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879513" y="1475456"/>
              <a:ext cx="566355" cy="359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rgbClr val="06074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4CB2BF-637E-564D-B4B1-DC1265147F71}"/>
                </a:ext>
              </a:extLst>
            </p:cNvPr>
            <p:cNvSpPr txBox="1"/>
            <p:nvPr/>
          </p:nvSpPr>
          <p:spPr>
            <a:xfrm>
              <a:off x="6121427" y="1377094"/>
              <a:ext cx="575545" cy="35973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A4CB2BF-637E-564D-B4B1-DC1265147F71}"/>
              </a:ext>
            </a:extLst>
          </p:cNvPr>
          <p:cNvSpPr txBox="1"/>
          <p:nvPr/>
        </p:nvSpPr>
        <p:spPr>
          <a:xfrm>
            <a:off x="396848" y="1116653"/>
            <a:ext cx="643125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63954" y="5174474"/>
            <a:ext cx="3820639" cy="728686"/>
            <a:chOff x="922424" y="5539318"/>
            <a:chExt cx="10443516" cy="847898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965361" y="5539318"/>
              <a:ext cx="10400579" cy="84789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2424" y="5655114"/>
              <a:ext cx="10222585" cy="378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89585" y="1547455"/>
            <a:ext cx="5005813" cy="31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0797" y="5361925"/>
            <a:ext cx="3166128" cy="37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호버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 이미지가 살짝 커지고 그림자를 생성하는 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 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</a:t>
            </a:r>
            <a:endParaRPr lang="ko-KR" altLang="en-US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14586" y="1547455"/>
            <a:ext cx="47558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034" b="3951"/>
          <a:stretch/>
        </p:blipFill>
        <p:spPr>
          <a:xfrm>
            <a:off x="1613086" y="1433727"/>
            <a:ext cx="2992068" cy="29166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94115" y="2029355"/>
            <a:ext cx="50762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 smtClean="0">
                <a:solidFill>
                  <a:srgbClr val="D7BA7D"/>
                </a:solidFill>
                <a:latin typeface="Consolas" panose="020B0609020204030204" pitchFamily="49" charset="0"/>
              </a:rPr>
              <a:t>trainer:hover</a:t>
            </a:r>
            <a:r>
              <a:rPr lang="en-US" altLang="ko-KR" sz="1400" dirty="0" smtClean="0">
                <a:solidFill>
                  <a:srgbClr val="D7BA7D"/>
                </a:solidFill>
                <a:latin typeface="Consolas" panose="020B0609020204030204" pitchFamily="49" charset="0"/>
              </a:rPr>
              <a:t>{</a:t>
            </a:r>
            <a:endParaRPr lang="en-US" altLang="ko-KR" sz="14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scale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1.08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box-shadow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0px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30px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rgba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55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55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63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0.15</a:t>
            </a:r>
            <a:r>
              <a:rPr lang="en-US" altLang="ko-KR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);}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-12218" y="317018"/>
            <a:ext cx="2152345" cy="356564"/>
            <a:chOff x="-29171" y="1483348"/>
            <a:chExt cx="5137805" cy="356564"/>
          </a:xfrm>
        </p:grpSpPr>
        <p:sp>
          <p:nvSpPr>
            <p:cNvPr id="26" name="직사각형 25"/>
            <p:cNvSpPr/>
            <p:nvPr/>
          </p:nvSpPr>
          <p:spPr>
            <a:xfrm>
              <a:off x="0" y="1483348"/>
              <a:ext cx="5033664" cy="35656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29171" y="1498588"/>
              <a:ext cx="513780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 설명 </a:t>
              </a:r>
              <a:r>
                <a:rPr lang="en-US" altLang="ko-KR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en-US" altLang="ko-KR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section</a:t>
              </a:r>
              <a:endPara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27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218" y="317018"/>
            <a:ext cx="2152345" cy="356564"/>
            <a:chOff x="-29171" y="1483348"/>
            <a:chExt cx="5137805" cy="356564"/>
          </a:xfrm>
        </p:grpSpPr>
        <p:sp>
          <p:nvSpPr>
            <p:cNvPr id="10" name="직사각형 9"/>
            <p:cNvSpPr/>
            <p:nvPr/>
          </p:nvSpPr>
          <p:spPr>
            <a:xfrm>
              <a:off x="0" y="1483348"/>
              <a:ext cx="5033664" cy="35656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29171" y="1498588"/>
              <a:ext cx="513780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 설명 </a:t>
              </a:r>
              <a:r>
                <a:rPr lang="en-US" altLang="ko-KR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footer</a:t>
              </a:r>
              <a:endPara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398581" y="1123007"/>
            <a:ext cx="5446366" cy="5340153"/>
            <a:chOff x="670150" y="1375957"/>
            <a:chExt cx="4796234" cy="48013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879513" y="1475456"/>
              <a:ext cx="566355" cy="359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rgbClr val="06074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4CB2BF-637E-564D-B4B1-DC1265147F71}"/>
                </a:ext>
              </a:extLst>
            </p:cNvPr>
            <p:cNvSpPr txBox="1"/>
            <p:nvPr/>
          </p:nvSpPr>
          <p:spPr>
            <a:xfrm>
              <a:off x="6121427" y="1377094"/>
              <a:ext cx="575545" cy="35973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A4CB2BF-637E-564D-B4B1-DC1265147F71}"/>
              </a:ext>
            </a:extLst>
          </p:cNvPr>
          <p:cNvSpPr txBox="1"/>
          <p:nvPr/>
        </p:nvSpPr>
        <p:spPr>
          <a:xfrm>
            <a:off x="396848" y="1116653"/>
            <a:ext cx="643125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63954" y="5174474"/>
            <a:ext cx="3820639" cy="728686"/>
            <a:chOff x="922424" y="5539318"/>
            <a:chExt cx="10443516" cy="847898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965361" y="5539318"/>
              <a:ext cx="10400579" cy="84789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2424" y="5655114"/>
              <a:ext cx="10222585" cy="378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89585" y="1547455"/>
            <a:ext cx="5005813" cy="31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0797" y="5246655"/>
            <a:ext cx="31661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삽입하여 위치를 알 수 있음 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(API 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실현은 못하였고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링크를 복사 후 삽입하는 경우로 실행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14586" y="1547455"/>
            <a:ext cx="47558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16082" y="1679519"/>
            <a:ext cx="50762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"container"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"row gy-3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"col-lg-3 col-md-6 d-flex"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"bi bi-geo-alt icon"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Address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경기도 용인시 </a:t>
            </a:r>
            <a:r>
              <a:rPr lang="ko-KR" alt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행복구</a:t>
            </a:r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놀이동</a:t>
            </a:r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번길</a:t>
            </a:r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123-777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"col-lg-3 col-md-6 footer-links d-flex"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"bi bi-telephone icon"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    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입양 문의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 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   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Phone: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070-1234-5678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   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Email: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info@example.com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"col-lg-3 col-md-6 footer-links d-flex"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"bi bi-clock icon"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   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고객 센터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Mon-Sat: 10AM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- 20PM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Saturday&amp;Sunday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Close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449" y="1516763"/>
            <a:ext cx="3264283" cy="32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1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218" y="317018"/>
            <a:ext cx="2152345" cy="356564"/>
            <a:chOff x="-29171" y="1483348"/>
            <a:chExt cx="5137805" cy="356564"/>
          </a:xfrm>
        </p:grpSpPr>
        <p:sp>
          <p:nvSpPr>
            <p:cNvPr id="10" name="직사각형 9"/>
            <p:cNvSpPr/>
            <p:nvPr/>
          </p:nvSpPr>
          <p:spPr>
            <a:xfrm>
              <a:off x="0" y="1483348"/>
              <a:ext cx="5033664" cy="35656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29171" y="1498588"/>
              <a:ext cx="513780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 설명 </a:t>
              </a:r>
              <a:r>
                <a:rPr lang="en-US" altLang="ko-KR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footer</a:t>
              </a:r>
              <a:endPara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398581" y="1123007"/>
            <a:ext cx="5446366" cy="5340153"/>
            <a:chOff x="670150" y="1375957"/>
            <a:chExt cx="4796234" cy="48013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879513" y="1475456"/>
              <a:ext cx="566355" cy="359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rgbClr val="06074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4CB2BF-637E-564D-B4B1-DC1265147F71}"/>
                </a:ext>
              </a:extLst>
            </p:cNvPr>
            <p:cNvSpPr txBox="1"/>
            <p:nvPr/>
          </p:nvSpPr>
          <p:spPr>
            <a:xfrm>
              <a:off x="6121427" y="1377094"/>
              <a:ext cx="575545" cy="35973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A4CB2BF-637E-564D-B4B1-DC1265147F71}"/>
              </a:ext>
            </a:extLst>
          </p:cNvPr>
          <p:cNvSpPr txBox="1"/>
          <p:nvPr/>
        </p:nvSpPr>
        <p:spPr>
          <a:xfrm>
            <a:off x="396848" y="1116653"/>
            <a:ext cx="643125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63954" y="5053876"/>
            <a:ext cx="3820639" cy="969882"/>
            <a:chOff x="922424" y="5539318"/>
            <a:chExt cx="10443516" cy="847898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965361" y="5539318"/>
              <a:ext cx="10400579" cy="84789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2424" y="5655114"/>
              <a:ext cx="10222585" cy="378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189585" y="1547455"/>
            <a:ext cx="5005813" cy="31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0797" y="5149836"/>
            <a:ext cx="31661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테이블을 사용하여 게시판을 작성하였고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테이블을 사용해 게시판을 만든 후 </a:t>
            </a:r>
            <a:r>
              <a:rPr lang="en-US" altLang="ko-KR" sz="1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positio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겹쳐준 후 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click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display none – block </a:t>
            </a:r>
            <a:r>
              <a:rPr lang="ko-KR" altLang="en-US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창 이동 </a:t>
            </a:r>
            <a:r>
              <a:rPr lang="ko-KR" altLang="en-US" sz="1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효과를줌</a:t>
            </a:r>
            <a:endParaRPr lang="ko-KR" altLang="en-US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14586" y="1547455"/>
            <a:ext cx="47558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16082" y="1679519"/>
            <a:ext cx="507628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D7BA7D"/>
                </a:solidFill>
                <a:latin typeface="Consolas" panose="020B0609020204030204" pitchFamily="49" charset="0"/>
              </a:rPr>
              <a:t>.card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65vw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position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absolute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top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40%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50%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translate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-50%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-50%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)}</a:t>
            </a:r>
            <a:b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 smtClean="0">
                <a:solidFill>
                  <a:srgbClr val="D7BA7D"/>
                </a:solidFill>
                <a:latin typeface="Consolas" panose="020B0609020204030204" pitchFamily="49" charset="0"/>
              </a:rPr>
              <a:t>#noticepage_1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z-index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block;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&lt;JS&gt;</a:t>
            </a:r>
          </a:p>
          <a:p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noticepage_btn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querySelectorAll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".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noticepage_btn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noticepage_btn</a:t>
            </a:r>
            <a:r>
              <a:rPr lang="en-US" altLang="ko-KR" sz="12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noticepage_btn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noticepage_1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"block"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noticepage_2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"none"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noticepage_3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"none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noticepage_btn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noticepage_1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"none"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noticepage_2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"block"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noticepage_3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"none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noticepage_btn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noticepage_1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"none"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noticepage_2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"none"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noticepage_3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"block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;})})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80" y="2172235"/>
            <a:ext cx="5134168" cy="247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4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317018"/>
            <a:ext cx="2108718" cy="369332"/>
            <a:chOff x="0" y="1483348"/>
            <a:chExt cx="5033664" cy="369332"/>
          </a:xfrm>
        </p:grpSpPr>
        <p:sp>
          <p:nvSpPr>
            <p:cNvPr id="5" name="직사각형 4"/>
            <p:cNvSpPr/>
            <p:nvPr/>
          </p:nvSpPr>
          <p:spPr>
            <a:xfrm>
              <a:off x="0" y="1483348"/>
              <a:ext cx="5033664" cy="35656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0826" y="1483348"/>
              <a:ext cx="3860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              차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979545" y="1005840"/>
            <a:ext cx="7427168" cy="527026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</a:t>
            </a:r>
            <a:endParaRPr lang="en-US" altLang="ko-KR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흐름도</a:t>
            </a:r>
            <a:endParaRPr lang="en-US" altLang="ko-KR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설명</a:t>
            </a:r>
            <a:endParaRPr lang="en-US" altLang="ko-KR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lang="en-US" altLang="ko-KR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en-US" altLang="ko-KR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 작성</a:t>
            </a:r>
            <a:endParaRPr lang="en-US" altLang="ko-KR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신청서 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map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앞으로 추가할 사항</a:t>
            </a:r>
            <a:endParaRPr lang="en-US" altLang="ko-KR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121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317018"/>
            <a:ext cx="2108718" cy="369332"/>
            <a:chOff x="0" y="1483348"/>
            <a:chExt cx="5033664" cy="369332"/>
          </a:xfrm>
        </p:grpSpPr>
        <p:sp>
          <p:nvSpPr>
            <p:cNvPr id="5" name="직사각형 4"/>
            <p:cNvSpPr/>
            <p:nvPr/>
          </p:nvSpPr>
          <p:spPr>
            <a:xfrm>
              <a:off x="0" y="1483348"/>
              <a:ext cx="5033664" cy="35656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73557" y="1483348"/>
              <a:ext cx="3860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주제 선정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280463" y="886408"/>
            <a:ext cx="11717866" cy="5763599"/>
          </a:xfrm>
          <a:prstGeom prst="roundRect">
            <a:avLst>
              <a:gd name="adj" fmla="val 7836"/>
            </a:avLst>
          </a:prstGeom>
          <a:solidFill>
            <a:schemeClr val="accent4">
              <a:lumMod val="60000"/>
              <a:lumOff val="40000"/>
              <a:alpha val="5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28753" y="1551593"/>
            <a:ext cx="11421286" cy="3866551"/>
            <a:chOff x="318110" y="1874983"/>
            <a:chExt cx="11421286" cy="386655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9"/>
            <a:stretch/>
          </p:blipFill>
          <p:spPr>
            <a:xfrm>
              <a:off x="9062753" y="1874983"/>
              <a:ext cx="2676643" cy="32184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66"/>
            <a:stretch/>
          </p:blipFill>
          <p:spPr>
            <a:xfrm>
              <a:off x="3262894" y="1874983"/>
              <a:ext cx="2583541" cy="32184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l="21627" r="9476"/>
            <a:stretch/>
          </p:blipFill>
          <p:spPr>
            <a:xfrm>
              <a:off x="6063151" y="1874983"/>
              <a:ext cx="2782885" cy="32184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67"/>
            <a:stretch/>
          </p:blipFill>
          <p:spPr>
            <a:xfrm>
              <a:off x="318110" y="1874983"/>
              <a:ext cx="2728068" cy="3218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367267" y="5279869"/>
              <a:ext cx="629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마루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혜연</a:t>
              </a:r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35563" y="5262413"/>
              <a:ext cx="83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몽실이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현준</a:t>
              </a:r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39716" y="5279869"/>
              <a:ext cx="629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밀키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솔비</a:t>
              </a:r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086197" y="5279869"/>
              <a:ext cx="629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현승</a:t>
              </a:r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91630" y="1122642"/>
            <a:ext cx="3582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 클래스 분들의 귀여운 반려동물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7608" y="5520719"/>
            <a:ext cx="1124484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반려동물</a:t>
            </a:r>
            <a:r>
              <a:rPr lang="en-US" altLang="ko-KR" sz="17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반려인</a:t>
            </a:r>
            <a:r>
              <a:rPr lang="en-US" altLang="ko-KR" sz="17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반려가구</a:t>
            </a:r>
            <a:r>
              <a:rPr lang="en-US" altLang="ko-KR" sz="17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반려견</a:t>
            </a:r>
            <a:r>
              <a:rPr lang="en-US" altLang="ko-KR" sz="17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반려묘</a:t>
            </a:r>
            <a:r>
              <a:rPr lang="en-US" altLang="ko-KR" sz="17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댕댕이</a:t>
            </a:r>
            <a:r>
              <a:rPr lang="en-US" altLang="ko-KR" sz="17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냥집사</a:t>
            </a:r>
            <a:r>
              <a:rPr lang="en-US" altLang="ko-KR" sz="17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 </a:t>
            </a:r>
            <a:r>
              <a:rPr lang="ko-KR" altLang="en-US" sz="17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주변에서 자주 접하는 단어</a:t>
            </a:r>
            <a:endParaRPr lang="en-US" altLang="ko-KR" sz="17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우리가 이미 익숙하게 사용하고 있는 ‘반려동물</a:t>
            </a:r>
            <a:r>
              <a:rPr lang="en-US" altLang="ko-KR" sz="17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(companion animal)’</a:t>
            </a:r>
            <a:r>
              <a:rPr lang="ko-KR" altLang="en-US" sz="17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이란 단어는 사람과 더불어 살아가는 동물이라는 의미</a:t>
            </a:r>
            <a:endParaRPr lang="ko-KR" altLang="en-US" sz="17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866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317018"/>
            <a:ext cx="2108718" cy="369332"/>
            <a:chOff x="0" y="1483348"/>
            <a:chExt cx="5033664" cy="369332"/>
          </a:xfrm>
        </p:grpSpPr>
        <p:sp>
          <p:nvSpPr>
            <p:cNvPr id="5" name="직사각형 4"/>
            <p:cNvSpPr/>
            <p:nvPr/>
          </p:nvSpPr>
          <p:spPr>
            <a:xfrm>
              <a:off x="0" y="1483348"/>
              <a:ext cx="5033664" cy="35656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73557" y="1483348"/>
              <a:ext cx="3860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주제 선정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7" name="Picture 6" descr="펫코노미' 잡아라…반려동물 시장, 스타트업도 춘추전국시대 - 머니투데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420" y="915600"/>
            <a:ext cx="4266000" cy="38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반려동물 양육가구 604만, 반려인은 1448만명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18" y="915601"/>
            <a:ext cx="4267534" cy="386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907172" y="5273311"/>
            <a:ext cx="10400579" cy="847898"/>
            <a:chOff x="965361" y="5539318"/>
            <a:chExt cx="10400579" cy="84789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965361" y="5539318"/>
              <a:ext cx="10400579" cy="84789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54359" y="5539318"/>
              <a:ext cx="10222584" cy="844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국내에서 반려동물과 함께 사는 인구의 비중은 </a:t>
              </a:r>
              <a:r>
                <a:rPr lang="en-US" altLang="ko-KR" sz="17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2022</a:t>
              </a:r>
              <a:r>
                <a:rPr lang="ko-KR" altLang="en-US" sz="17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기준 </a:t>
              </a:r>
              <a:r>
                <a:rPr lang="en-US" altLang="ko-KR" sz="17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1500</a:t>
              </a:r>
              <a:r>
                <a:rPr lang="ko-KR" altLang="en-US" sz="17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만명에 육박</a:t>
              </a:r>
              <a:endParaRPr lang="en-US" altLang="ko-KR" sz="17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7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반려동물 인구의 급증에 따라 관련 시장 규모도 </a:t>
              </a:r>
              <a:r>
                <a:rPr lang="en-US" altLang="ko-KR" sz="17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2021</a:t>
              </a:r>
              <a:r>
                <a:rPr lang="ko-KR" altLang="en-US" sz="17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</a:t>
              </a:r>
              <a:r>
                <a:rPr lang="en-US" altLang="ko-KR" sz="17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7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 </a:t>
              </a:r>
              <a:r>
                <a:rPr lang="en-US" altLang="ko-KR" sz="17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4000</a:t>
              </a:r>
              <a:r>
                <a:rPr lang="ko-KR" altLang="en-US" sz="17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억원에서 오는 </a:t>
              </a:r>
              <a:r>
                <a:rPr lang="en-US" altLang="ko-KR" sz="17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2027</a:t>
              </a:r>
              <a:r>
                <a:rPr lang="ko-KR" altLang="en-US" sz="17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</a:t>
              </a:r>
              <a:r>
                <a:rPr lang="en-US" altLang="ko-KR" sz="17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17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조원 규모로 커질 전망</a:t>
              </a:r>
              <a:endParaRPr lang="ko-KR" altLang="en-US" sz="17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317018"/>
            <a:ext cx="2108718" cy="369332"/>
            <a:chOff x="0" y="1483348"/>
            <a:chExt cx="5033664" cy="369332"/>
          </a:xfrm>
        </p:grpSpPr>
        <p:sp>
          <p:nvSpPr>
            <p:cNvPr id="5" name="직사각형 4"/>
            <p:cNvSpPr/>
            <p:nvPr/>
          </p:nvSpPr>
          <p:spPr>
            <a:xfrm>
              <a:off x="0" y="1483348"/>
              <a:ext cx="5033664" cy="35656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73557" y="1483348"/>
              <a:ext cx="3860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주제 선정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837" t="1027" r="2753" b="8876"/>
          <a:stretch/>
        </p:blipFill>
        <p:spPr>
          <a:xfrm>
            <a:off x="680769" y="1175507"/>
            <a:ext cx="5270852" cy="5032788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400800" y="1715861"/>
            <a:ext cx="5486400" cy="4144585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유기동물들이 사회적 편견의 대상</a:t>
            </a:r>
            <a:endParaRPr lang="en-US" altLang="ko-KR" sz="14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버림받은 상처에 대해 트라우마 및 문제행동이 있거나</a:t>
            </a:r>
            <a:r>
              <a:rPr lang="en-US" altLang="ko-KR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건강하지 못 할 것이라는 치우쳐진 인식이 多</a:t>
            </a:r>
            <a:endParaRPr lang="en-US" altLang="ko-KR" sz="14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입양 방법이나</a:t>
            </a:r>
            <a:r>
              <a:rPr lang="en-US" altLang="ko-KR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절차 등을 알기 어려운 점도 유기동물 입양 시 걱정되는 점도 </a:t>
            </a:r>
            <a:r>
              <a:rPr lang="ko-KR" altLang="en-US" sz="1400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입양비율이</a:t>
            </a:r>
            <a:r>
              <a:rPr lang="ko-KR" altLang="en-US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낮은 이유이기도 하다</a:t>
            </a:r>
            <a:r>
              <a:rPr lang="en-US" altLang="ko-KR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반려동물이 문제 행동을 겪는다면 유기동물이기 때문이 아니라</a:t>
            </a:r>
            <a:r>
              <a:rPr lang="en-US" altLang="ko-KR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사람도 타인과 가까워지고</a:t>
            </a:r>
            <a:r>
              <a:rPr lang="en-US" altLang="ko-KR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적응하는데 시간이 다 다르듯 동물 </a:t>
            </a:r>
            <a:endParaRPr lang="en-US" altLang="ko-KR" sz="14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새로운 환경에 적응하는데 각자의 성향을 갖고 있을 뿐이다</a:t>
            </a:r>
            <a:r>
              <a:rPr lang="en-US" altLang="ko-KR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73116" y="650885"/>
            <a:ext cx="5038016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 </a:t>
            </a:r>
            <a:r>
              <a:rPr lang="ko-KR" altLang="en-US" sz="1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 평균 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마리가 넘는 </a:t>
            </a:r>
            <a:r>
              <a:rPr lang="ko-KR" altLang="en-US" sz="1600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유기견들이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발생하고 있으나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endParaRPr lang="en-US" altLang="ko-KR" sz="1600" b="1" dirty="0" smtClean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가족을 만날 수 있는 확률은 현저히 </a:t>
            </a:r>
            <a:r>
              <a:rPr lang="ko-KR" altLang="en-US" sz="1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낮은 현실  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sz="16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631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322" y="754872"/>
            <a:ext cx="9037507" cy="4280369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0" y="317018"/>
            <a:ext cx="2108718" cy="369332"/>
            <a:chOff x="0" y="1483348"/>
            <a:chExt cx="5033664" cy="369332"/>
          </a:xfrm>
        </p:grpSpPr>
        <p:sp>
          <p:nvSpPr>
            <p:cNvPr id="7" name="직사각형 6"/>
            <p:cNvSpPr/>
            <p:nvPr/>
          </p:nvSpPr>
          <p:spPr>
            <a:xfrm>
              <a:off x="0" y="1483348"/>
              <a:ext cx="5033664" cy="35656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73557" y="1483348"/>
              <a:ext cx="3860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주제 선정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907172" y="5273311"/>
            <a:ext cx="10400579" cy="847898"/>
            <a:chOff x="965361" y="5539318"/>
            <a:chExt cx="10400579" cy="847898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965361" y="5539318"/>
              <a:ext cx="10400579" cy="84789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91941" y="5694196"/>
              <a:ext cx="6347420" cy="667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&lt;</a:t>
              </a:r>
              <a:r>
                <a:rPr lang="ko-KR" altLang="en-US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반려동물 인식개선 및 </a:t>
              </a:r>
              <a:r>
                <a:rPr lang="ko-KR" altLang="en-US" sz="2000" b="1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유기견</a:t>
              </a:r>
              <a:r>
                <a:rPr lang="ko-KR" altLang="en-US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입양 관련 사이트 </a:t>
              </a:r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</a:t>
              </a:r>
              <a:r>
                <a:rPr lang="ko-KR" altLang="en-US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도담도담</a:t>
              </a:r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“&gt;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2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317018"/>
            <a:ext cx="2108718" cy="369332"/>
            <a:chOff x="0" y="1483348"/>
            <a:chExt cx="5033664" cy="369332"/>
          </a:xfrm>
        </p:grpSpPr>
        <p:sp>
          <p:nvSpPr>
            <p:cNvPr id="5" name="직사각형 4"/>
            <p:cNvSpPr/>
            <p:nvPr/>
          </p:nvSpPr>
          <p:spPr>
            <a:xfrm>
              <a:off x="0" y="1483348"/>
              <a:ext cx="5033664" cy="35656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0826" y="1483348"/>
              <a:ext cx="3860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 흐름도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98" name="그룹 3097"/>
          <p:cNvGrpSpPr/>
          <p:nvPr/>
        </p:nvGrpSpPr>
        <p:grpSpPr>
          <a:xfrm>
            <a:off x="40278" y="698435"/>
            <a:ext cx="12006865" cy="6076618"/>
            <a:chOff x="40278" y="698435"/>
            <a:chExt cx="12006865" cy="6076618"/>
          </a:xfrm>
        </p:grpSpPr>
        <p:grpSp>
          <p:nvGrpSpPr>
            <p:cNvPr id="20" name="그룹 19"/>
            <p:cNvGrpSpPr/>
            <p:nvPr/>
          </p:nvGrpSpPr>
          <p:grpSpPr>
            <a:xfrm>
              <a:off x="1380290" y="698435"/>
              <a:ext cx="9814537" cy="807577"/>
              <a:chOff x="2182395" y="794687"/>
              <a:chExt cx="9814537" cy="807577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2324469" y="979353"/>
                <a:ext cx="1618794" cy="50402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8575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smtClean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페이지</a:t>
                </a:r>
                <a:endParaRPr lang="ko-KR" altLang="en-US" sz="16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307857" y="979353"/>
                <a:ext cx="1618794" cy="50402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smtClean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외부 페이지</a:t>
                </a:r>
                <a:endParaRPr lang="ko-KR" altLang="en-US" sz="16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6291245" y="979353"/>
                <a:ext cx="1618794" cy="50402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274634" y="979353"/>
                <a:ext cx="1618794" cy="50402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smtClean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요소</a:t>
                </a:r>
                <a:endParaRPr lang="ko-KR" altLang="en-US" sz="16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182395" y="848717"/>
                <a:ext cx="7920190" cy="753547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9" name="직선 화살표 연결선 18"/>
              <p:cNvCxnSpPr/>
              <p:nvPr/>
            </p:nvCxnSpPr>
            <p:spPr>
              <a:xfrm>
                <a:off x="11167862" y="1443362"/>
                <a:ext cx="829070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10401666" y="794687"/>
                <a:ext cx="582404" cy="27699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direct</a:t>
                </a:r>
                <a:endPara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0241246" y="1298646"/>
                <a:ext cx="840295" cy="27699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Conclude</a:t>
                </a:r>
                <a:endPara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616715" y="1837607"/>
              <a:ext cx="1618794" cy="102337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메인</a:t>
              </a:r>
              <a:endPara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7" name="꺾인 연결선 36"/>
            <p:cNvCxnSpPr/>
            <p:nvPr/>
          </p:nvCxnSpPr>
          <p:spPr>
            <a:xfrm rot="16200000" flipH="1">
              <a:off x="15599" y="1844501"/>
              <a:ext cx="848861" cy="22380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그룹 45"/>
            <p:cNvGrpSpPr/>
            <p:nvPr/>
          </p:nvGrpSpPr>
          <p:grpSpPr>
            <a:xfrm>
              <a:off x="2904177" y="2812855"/>
              <a:ext cx="7170265" cy="3812533"/>
              <a:chOff x="2904177" y="1933733"/>
              <a:chExt cx="7876118" cy="4691656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5877787" y="2151440"/>
                <a:ext cx="1958741" cy="6038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Header</a:t>
                </a:r>
                <a:endParaRPr lang="ko-KR" altLang="en-US" sz="16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2904177" y="1933733"/>
                <a:ext cx="7876118" cy="469165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8616471" y="2151441"/>
                <a:ext cx="1958741" cy="6038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Footer</a:t>
                </a:r>
                <a:endParaRPr lang="ko-KR" altLang="en-US" sz="16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3139104" y="2151441"/>
                <a:ext cx="1958741" cy="6038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Menu</a:t>
                </a:r>
                <a:endParaRPr lang="ko-KR" altLang="en-US" sz="16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8" name="직사각형 57"/>
            <p:cNvSpPr/>
            <p:nvPr/>
          </p:nvSpPr>
          <p:spPr>
            <a:xfrm>
              <a:off x="807791" y="3789085"/>
              <a:ext cx="1694002" cy="40552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실종 동물 찾기</a:t>
              </a:r>
              <a:endPara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807791" y="4305174"/>
              <a:ext cx="1694002" cy="40552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입양 동물</a:t>
              </a:r>
              <a:endPara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807791" y="4786233"/>
              <a:ext cx="1694002" cy="5397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자원봉사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</a:p>
            <a:p>
              <a:pPr algn="ctr"/>
              <a:r>
                <a:rPr lang="ko-KR" altLang="en-US" sz="1600" dirty="0" err="1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후원신청</a:t>
              </a:r>
              <a:endPara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807791" y="5369436"/>
              <a:ext cx="1694002" cy="40552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훈련사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소개</a:t>
              </a:r>
              <a:endPara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807791" y="5853441"/>
              <a:ext cx="1694002" cy="40552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문의 게시판</a:t>
              </a:r>
              <a:endPara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07791" y="6369530"/>
              <a:ext cx="1694002" cy="40552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Contact</a:t>
              </a:r>
              <a:endPara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807791" y="3298262"/>
              <a:ext cx="1694002" cy="40552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센터 소개</a:t>
              </a:r>
              <a:endPara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0" name="꺾인 연결선 69"/>
            <p:cNvCxnSpPr>
              <a:stCxn id="65" idx="2"/>
              <a:endCxn id="63" idx="3"/>
            </p:cNvCxnSpPr>
            <p:nvPr/>
          </p:nvCxnSpPr>
          <p:spPr>
            <a:xfrm rot="5400000">
              <a:off x="1709802" y="4272444"/>
              <a:ext cx="3091840" cy="150785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꺾인 연결선 71"/>
            <p:cNvCxnSpPr>
              <a:endCxn id="62" idx="3"/>
            </p:cNvCxnSpPr>
            <p:nvPr/>
          </p:nvCxnSpPr>
          <p:spPr>
            <a:xfrm rot="5400000">
              <a:off x="2057145" y="4103697"/>
              <a:ext cx="2397155" cy="150785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꺾인 연결선 77"/>
            <p:cNvCxnSpPr>
              <a:stCxn id="65" idx="2"/>
              <a:endCxn id="61" idx="3"/>
            </p:cNvCxnSpPr>
            <p:nvPr/>
          </p:nvCxnSpPr>
          <p:spPr>
            <a:xfrm rot="5400000">
              <a:off x="2209849" y="3772397"/>
              <a:ext cx="2091746" cy="150785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꺾인 연결선 80"/>
            <p:cNvCxnSpPr>
              <a:stCxn id="65" idx="2"/>
              <a:endCxn id="60" idx="3"/>
            </p:cNvCxnSpPr>
            <p:nvPr/>
          </p:nvCxnSpPr>
          <p:spPr>
            <a:xfrm rot="5400000">
              <a:off x="2467894" y="3514352"/>
              <a:ext cx="1575657" cy="150785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>
              <a:stCxn id="65" idx="2"/>
              <a:endCxn id="59" idx="3"/>
            </p:cNvCxnSpPr>
            <p:nvPr/>
          </p:nvCxnSpPr>
          <p:spPr>
            <a:xfrm rot="5400000">
              <a:off x="2741980" y="3240266"/>
              <a:ext cx="1027484" cy="150785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 86"/>
            <p:cNvCxnSpPr>
              <a:stCxn id="65" idx="2"/>
              <a:endCxn id="58" idx="3"/>
            </p:cNvCxnSpPr>
            <p:nvPr/>
          </p:nvCxnSpPr>
          <p:spPr>
            <a:xfrm rot="5400000">
              <a:off x="3000025" y="2982221"/>
              <a:ext cx="511395" cy="150785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꺾인 연결선 90"/>
            <p:cNvCxnSpPr>
              <a:stCxn id="65" idx="2"/>
              <a:endCxn id="64" idx="3"/>
            </p:cNvCxnSpPr>
            <p:nvPr/>
          </p:nvCxnSpPr>
          <p:spPr>
            <a:xfrm rot="5400000">
              <a:off x="3245436" y="2736810"/>
              <a:ext cx="20572" cy="150785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직사각형 99"/>
            <p:cNvSpPr/>
            <p:nvPr/>
          </p:nvSpPr>
          <p:spPr>
            <a:xfrm>
              <a:off x="3618046" y="1757397"/>
              <a:ext cx="1618794" cy="50402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게시판</a:t>
              </a:r>
              <a:endParaRPr lang="en-US" altLang="ko-KR" sz="15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50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(Board)</a:t>
              </a:r>
              <a:endParaRPr lang="ko-KR" altLang="en-US" sz="15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1" name="직선 화살표 연결선 100"/>
            <p:cNvCxnSpPr/>
            <p:nvPr/>
          </p:nvCxnSpPr>
          <p:spPr>
            <a:xfrm>
              <a:off x="10365757" y="833762"/>
              <a:ext cx="8290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/>
            <p:nvPr/>
          </p:nvCxnSpPr>
          <p:spPr>
            <a:xfrm>
              <a:off x="2386547" y="2025449"/>
              <a:ext cx="115128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8" name="꺾인 연결선 3077"/>
            <p:cNvCxnSpPr>
              <a:endCxn id="41" idx="0"/>
            </p:cNvCxnSpPr>
            <p:nvPr/>
          </p:nvCxnSpPr>
          <p:spPr>
            <a:xfrm>
              <a:off x="2339533" y="2374232"/>
              <a:ext cx="4149777" cy="438623"/>
            </a:xfrm>
            <a:prstGeom prst="bentConnector2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직사각형 108"/>
            <p:cNvSpPr/>
            <p:nvPr/>
          </p:nvSpPr>
          <p:spPr>
            <a:xfrm>
              <a:off x="5647099" y="3776860"/>
              <a:ext cx="1780673" cy="49409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Modal(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5647099" y="4532282"/>
              <a:ext cx="1780673" cy="49409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Modal(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14" name="꺾인 연결선 113"/>
            <p:cNvCxnSpPr>
              <a:stCxn id="32" idx="1"/>
              <a:endCxn id="109" idx="1"/>
            </p:cNvCxnSpPr>
            <p:nvPr/>
          </p:nvCxnSpPr>
          <p:spPr>
            <a:xfrm rot="10800000" flipH="1" flipV="1">
              <a:off x="5611293" y="3235109"/>
              <a:ext cx="35805" cy="788795"/>
            </a:xfrm>
            <a:prstGeom prst="bentConnector3">
              <a:avLst>
                <a:gd name="adj1" fmla="val -63845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꺾인 연결선 118"/>
            <p:cNvCxnSpPr>
              <a:stCxn id="32" idx="1"/>
              <a:endCxn id="112" idx="1"/>
            </p:cNvCxnSpPr>
            <p:nvPr/>
          </p:nvCxnSpPr>
          <p:spPr>
            <a:xfrm rot="10800000" flipH="1" flipV="1">
              <a:off x="5611293" y="3235109"/>
              <a:ext cx="35805" cy="1544217"/>
            </a:xfrm>
            <a:prstGeom prst="bentConnector3">
              <a:avLst>
                <a:gd name="adj1" fmla="val -63845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/>
            <p:cNvSpPr/>
            <p:nvPr/>
          </p:nvSpPr>
          <p:spPr>
            <a:xfrm>
              <a:off x="5727308" y="5369436"/>
              <a:ext cx="1618794" cy="11884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외부링크</a:t>
              </a:r>
              <a:endPara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</a:t>
              </a:r>
              <a:endPara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Facebook</a:t>
              </a:r>
            </a:p>
            <a:p>
              <a:pPr algn="ctr"/>
              <a:r>
                <a:rPr lang="en-US" altLang="ko-KR" sz="1600" dirty="0" err="1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Naver</a:t>
              </a:r>
              <a:endPara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24" name="직선 화살표 연결선 123"/>
            <p:cNvCxnSpPr>
              <a:stCxn id="112" idx="2"/>
              <a:endCxn id="122" idx="0"/>
            </p:cNvCxnSpPr>
            <p:nvPr/>
          </p:nvCxnSpPr>
          <p:spPr>
            <a:xfrm flipH="1">
              <a:off x="6536705" y="5026372"/>
              <a:ext cx="731" cy="3430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직사각형 128"/>
            <p:cNvSpPr/>
            <p:nvPr/>
          </p:nvSpPr>
          <p:spPr>
            <a:xfrm>
              <a:off x="6507083" y="1757397"/>
              <a:ext cx="1618794" cy="50402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글쓰기</a:t>
              </a:r>
              <a:endParaRPr lang="ko-KR" altLang="en-US" sz="15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0" name="직선 화살표 연결선 129"/>
            <p:cNvCxnSpPr/>
            <p:nvPr/>
          </p:nvCxnSpPr>
          <p:spPr>
            <a:xfrm>
              <a:off x="5323710" y="2009407"/>
              <a:ext cx="115128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3577654" y="1673980"/>
              <a:ext cx="4624783" cy="6708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10085623" y="3516534"/>
              <a:ext cx="1961520" cy="4906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찾아 오시는 길</a:t>
              </a:r>
              <a:endPara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10085623" y="4286468"/>
              <a:ext cx="1961520" cy="4906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개인정보 처리방침</a:t>
              </a:r>
              <a:endPara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4" name="꺾인 연결선 133"/>
            <p:cNvCxnSpPr>
              <a:stCxn id="42" idx="2"/>
            </p:cNvCxnSpPr>
            <p:nvPr/>
          </p:nvCxnSpPr>
          <p:spPr>
            <a:xfrm rot="16200000" flipH="1">
              <a:off x="9022214" y="3454377"/>
              <a:ext cx="1080741" cy="113289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꺾인 연결선 135"/>
            <p:cNvCxnSpPr>
              <a:stCxn id="42" idx="2"/>
              <a:endCxn id="132" idx="1"/>
            </p:cNvCxnSpPr>
            <p:nvPr/>
          </p:nvCxnSpPr>
          <p:spPr>
            <a:xfrm rot="16200000" flipH="1">
              <a:off x="9400169" y="3076422"/>
              <a:ext cx="281424" cy="1089484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5" name="타원 3094"/>
            <p:cNvSpPr/>
            <p:nvPr/>
          </p:nvSpPr>
          <p:spPr>
            <a:xfrm>
              <a:off x="214146" y="1385223"/>
              <a:ext cx="218335" cy="2103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96" name="TextBox 3095"/>
            <p:cNvSpPr txBox="1"/>
            <p:nvPr/>
          </p:nvSpPr>
          <p:spPr>
            <a:xfrm>
              <a:off x="40278" y="1048505"/>
              <a:ext cx="5052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</a:t>
              </a:r>
              <a:endPara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074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57694" y="717923"/>
            <a:ext cx="11654444" cy="598485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317018"/>
            <a:ext cx="2108718" cy="369332"/>
            <a:chOff x="0" y="1483348"/>
            <a:chExt cx="5033664" cy="369332"/>
          </a:xfrm>
        </p:grpSpPr>
        <p:sp>
          <p:nvSpPr>
            <p:cNvPr id="11" name="직사각형 10"/>
            <p:cNvSpPr/>
            <p:nvPr/>
          </p:nvSpPr>
          <p:spPr>
            <a:xfrm>
              <a:off x="0" y="1483348"/>
              <a:ext cx="5033664" cy="35656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0826" y="1483348"/>
              <a:ext cx="3860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 흐름도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911" t="3397" r="6923" b="4149"/>
          <a:stretch/>
        </p:blipFill>
        <p:spPr>
          <a:xfrm>
            <a:off x="825447" y="876427"/>
            <a:ext cx="2659799" cy="14887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947" t="11486" r="3297" b="3386"/>
          <a:stretch/>
        </p:blipFill>
        <p:spPr>
          <a:xfrm>
            <a:off x="838668" y="2451716"/>
            <a:ext cx="2781157" cy="105888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5115" t="2733" r="4559"/>
          <a:stretch/>
        </p:blipFill>
        <p:spPr>
          <a:xfrm>
            <a:off x="1751217" y="3627618"/>
            <a:ext cx="1353908" cy="158046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b="27071"/>
          <a:stretch/>
        </p:blipFill>
        <p:spPr>
          <a:xfrm>
            <a:off x="3400325" y="4764617"/>
            <a:ext cx="2069733" cy="81021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l="1484" t="10351" r="3931" b="9687"/>
          <a:stretch/>
        </p:blipFill>
        <p:spPr>
          <a:xfrm>
            <a:off x="3400325" y="3611969"/>
            <a:ext cx="2514285" cy="104648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175" y="5208087"/>
            <a:ext cx="1974617" cy="14309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9039" y="3564863"/>
            <a:ext cx="1766065" cy="14248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2727" y="3584560"/>
            <a:ext cx="2369303" cy="10939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9246" y="4916394"/>
            <a:ext cx="1837927" cy="154849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1"/>
          <a:srcRect l="7279" t="419" r="8798" b="7861"/>
          <a:stretch/>
        </p:blipFill>
        <p:spPr>
          <a:xfrm>
            <a:off x="8530439" y="844734"/>
            <a:ext cx="1647194" cy="122246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2"/>
          <a:srcRect t="4108" r="4869"/>
          <a:stretch/>
        </p:blipFill>
        <p:spPr>
          <a:xfrm>
            <a:off x="10373966" y="1463729"/>
            <a:ext cx="1396464" cy="1672140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3853018" y="844734"/>
            <a:ext cx="4243875" cy="2518988"/>
            <a:chOff x="4060609" y="971545"/>
            <a:chExt cx="3729238" cy="214213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3"/>
            <a:srcRect r="1344"/>
            <a:stretch/>
          </p:blipFill>
          <p:spPr>
            <a:xfrm>
              <a:off x="4060609" y="971545"/>
              <a:ext cx="3729238" cy="2142132"/>
            </a:xfrm>
            <a:prstGeom prst="rect">
              <a:avLst/>
            </a:prstGeom>
          </p:spPr>
        </p:pic>
        <p:sp>
          <p:nvSpPr>
            <p:cNvPr id="25" name="타원 24"/>
            <p:cNvSpPr/>
            <p:nvPr/>
          </p:nvSpPr>
          <p:spPr>
            <a:xfrm>
              <a:off x="4878520" y="978715"/>
              <a:ext cx="186802" cy="1483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109990" y="978715"/>
              <a:ext cx="277349" cy="1483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5427277" y="978715"/>
              <a:ext cx="186802" cy="1483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6389355" y="978715"/>
              <a:ext cx="186802" cy="1483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6632999" y="986335"/>
              <a:ext cx="186802" cy="1483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5657685" y="986335"/>
              <a:ext cx="396779" cy="1483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6095150" y="978715"/>
              <a:ext cx="210494" cy="1483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0" name="직선 화살표 연결선 49"/>
          <p:cNvCxnSpPr>
            <a:stCxn id="25" idx="1"/>
            <a:endCxn id="14" idx="0"/>
          </p:cNvCxnSpPr>
          <p:nvPr/>
        </p:nvCxnSpPr>
        <p:spPr>
          <a:xfrm flipH="1" flipV="1">
            <a:off x="2155347" y="876427"/>
            <a:ext cx="2659586" cy="227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6" idx="4"/>
            <a:endCxn id="15" idx="0"/>
          </p:cNvCxnSpPr>
          <p:nvPr/>
        </p:nvCxnSpPr>
        <p:spPr>
          <a:xfrm flipH="1">
            <a:off x="2229247" y="1027567"/>
            <a:ext cx="2975779" cy="142414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37" idx="4"/>
          </p:cNvCxnSpPr>
          <p:nvPr/>
        </p:nvCxnSpPr>
        <p:spPr>
          <a:xfrm flipH="1">
            <a:off x="2382547" y="1027567"/>
            <a:ext cx="3132031" cy="260005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46" idx="4"/>
            <a:endCxn id="18" idx="0"/>
          </p:cNvCxnSpPr>
          <p:nvPr/>
        </p:nvCxnSpPr>
        <p:spPr>
          <a:xfrm flipH="1">
            <a:off x="4657468" y="1036528"/>
            <a:ext cx="1238791" cy="257544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47" idx="4"/>
          </p:cNvCxnSpPr>
          <p:nvPr/>
        </p:nvCxnSpPr>
        <p:spPr>
          <a:xfrm>
            <a:off x="6288098" y="1027567"/>
            <a:ext cx="78539" cy="418052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38" idx="4"/>
            <a:endCxn id="21" idx="0"/>
          </p:cNvCxnSpPr>
          <p:nvPr/>
        </p:nvCxnSpPr>
        <p:spPr>
          <a:xfrm>
            <a:off x="6609423" y="1027567"/>
            <a:ext cx="1077956" cy="255699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4" idx="4"/>
            <a:endCxn id="20" idx="0"/>
          </p:cNvCxnSpPr>
          <p:nvPr/>
        </p:nvCxnSpPr>
        <p:spPr>
          <a:xfrm>
            <a:off x="6886690" y="1036528"/>
            <a:ext cx="3905382" cy="252833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7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31812" y="890782"/>
            <a:ext cx="656496" cy="150447"/>
          </a:xfrm>
          <a:prstGeom prst="rect">
            <a:avLst/>
          </a:prstGeom>
        </p:spPr>
      </p:pic>
      <p:sp>
        <p:nvSpPr>
          <p:cNvPr id="76" name="타원 75"/>
          <p:cNvSpPr/>
          <p:nvPr/>
        </p:nvSpPr>
        <p:spPr>
          <a:xfrm>
            <a:off x="7460902" y="890782"/>
            <a:ext cx="171988" cy="167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7886543" y="890782"/>
            <a:ext cx="171988" cy="167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/>
          <p:cNvCxnSpPr>
            <a:stCxn id="76" idx="5"/>
          </p:cNvCxnSpPr>
          <p:nvPr/>
        </p:nvCxnSpPr>
        <p:spPr>
          <a:xfrm>
            <a:off x="7607703" y="1034106"/>
            <a:ext cx="919437" cy="421862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7" idx="5"/>
          </p:cNvCxnSpPr>
          <p:nvPr/>
        </p:nvCxnSpPr>
        <p:spPr>
          <a:xfrm>
            <a:off x="8033344" y="1034106"/>
            <a:ext cx="2332037" cy="125283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>
          <a:xfrm>
            <a:off x="8501337" y="3809975"/>
            <a:ext cx="133088" cy="1113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직선 화살표 연결선 84"/>
          <p:cNvCxnSpPr>
            <a:stCxn id="84" idx="5"/>
            <a:endCxn id="22" idx="0"/>
          </p:cNvCxnSpPr>
          <p:nvPr/>
        </p:nvCxnSpPr>
        <p:spPr>
          <a:xfrm>
            <a:off x="8614935" y="3905016"/>
            <a:ext cx="183275" cy="101137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9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218" y="317018"/>
            <a:ext cx="2152345" cy="356564"/>
            <a:chOff x="-29171" y="1483348"/>
            <a:chExt cx="5137805" cy="356564"/>
          </a:xfrm>
        </p:grpSpPr>
        <p:sp>
          <p:nvSpPr>
            <p:cNvPr id="10" name="직사각형 9"/>
            <p:cNvSpPr/>
            <p:nvPr/>
          </p:nvSpPr>
          <p:spPr>
            <a:xfrm>
              <a:off x="0" y="1483348"/>
              <a:ext cx="5033664" cy="35656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29171" y="1498588"/>
              <a:ext cx="513780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 설명 </a:t>
              </a:r>
              <a:r>
                <a:rPr lang="en-US" altLang="ko-KR" sz="1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main page</a:t>
              </a:r>
              <a:endPara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398581" y="1123007"/>
            <a:ext cx="5446366" cy="5340153"/>
            <a:chOff x="670150" y="1375957"/>
            <a:chExt cx="4796234" cy="48013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879513" y="1475456"/>
              <a:ext cx="566355" cy="359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rgbClr val="06074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4CB2BF-637E-564D-B4B1-DC1265147F71}"/>
                </a:ext>
              </a:extLst>
            </p:cNvPr>
            <p:cNvSpPr txBox="1"/>
            <p:nvPr/>
          </p:nvSpPr>
          <p:spPr>
            <a:xfrm>
              <a:off x="6121427" y="1377094"/>
              <a:ext cx="575545" cy="35973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A4CB2BF-637E-564D-B4B1-DC1265147F71}"/>
              </a:ext>
            </a:extLst>
          </p:cNvPr>
          <p:cNvSpPr txBox="1"/>
          <p:nvPr/>
        </p:nvSpPr>
        <p:spPr>
          <a:xfrm>
            <a:off x="396848" y="1116653"/>
            <a:ext cx="643125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04" y="1627428"/>
            <a:ext cx="5303520" cy="33189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096365" y="1516763"/>
            <a:ext cx="5131616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.scroll-top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3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3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3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3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3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3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99999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300" b="0" dirty="0" err="1" smtClean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--color-primary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3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44px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3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44px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3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3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.scroll-top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3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3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3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3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scroll-top:hover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3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#ec2727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3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3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.scroll-</a:t>
            </a:r>
            <a:r>
              <a:rPr lang="en-US" altLang="ko-KR" sz="1300" b="0" dirty="0" err="1" smtClean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top.active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3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300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3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1054" y="1612515"/>
            <a:ext cx="720788" cy="276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063954" y="5185386"/>
            <a:ext cx="3820639" cy="681314"/>
            <a:chOff x="922424" y="5539318"/>
            <a:chExt cx="10443516" cy="847898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965361" y="5539318"/>
              <a:ext cx="10400579" cy="84789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5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2424" y="5611621"/>
              <a:ext cx="10222585" cy="672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상단 메뉴는 각 페이지 상단에 </a:t>
              </a:r>
              <a:r>
                <a:rPr lang="en-US" altLang="ko-KR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fixed 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효과로 고정하였고</a:t>
              </a:r>
              <a:r>
                <a:rPr lang="en-US" altLang="ko-KR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endPara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 상단 메뉴 </a:t>
              </a:r>
              <a:r>
                <a:rPr lang="ko-KR" altLang="en-US" sz="1000" b="1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호버</a:t>
              </a:r>
              <a:r>
                <a:rPr lang="ko-KR" altLang="en-US" sz="1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효과로 아래 밑줄 생성</a:t>
              </a:r>
              <a:endPara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6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</TotalTime>
  <Words>874</Words>
  <Application>Microsoft Office PowerPoint</Application>
  <PresentationFormat>와이드스크린</PresentationFormat>
  <Paragraphs>310</Paragraphs>
  <Slides>19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나눔바른고딕</vt:lpstr>
      <vt:lpstr>맑은 고딕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a</cp:lastModifiedBy>
  <cp:revision>137</cp:revision>
  <dcterms:created xsi:type="dcterms:W3CDTF">2023-03-30T00:35:19Z</dcterms:created>
  <dcterms:modified xsi:type="dcterms:W3CDTF">2023-03-30T07:04:20Z</dcterms:modified>
</cp:coreProperties>
</file>